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19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402" r:id="rId3"/>
    <p:sldId id="403" r:id="rId4"/>
    <p:sldId id="465" r:id="rId5"/>
    <p:sldId id="470" r:id="rId6"/>
    <p:sldId id="443" r:id="rId7"/>
    <p:sldId id="444" r:id="rId8"/>
    <p:sldId id="445" r:id="rId9"/>
    <p:sldId id="469" r:id="rId10"/>
    <p:sldId id="447" r:id="rId11"/>
    <p:sldId id="448" r:id="rId12"/>
    <p:sldId id="449" r:id="rId13"/>
    <p:sldId id="450" r:id="rId14"/>
    <p:sldId id="408" r:id="rId15"/>
    <p:sldId id="451" r:id="rId16"/>
    <p:sldId id="467" r:id="rId17"/>
    <p:sldId id="468" r:id="rId18"/>
    <p:sldId id="466" r:id="rId19"/>
    <p:sldId id="453" r:id="rId20"/>
    <p:sldId id="454" r:id="rId21"/>
    <p:sldId id="455" r:id="rId22"/>
    <p:sldId id="456" r:id="rId23"/>
    <p:sldId id="457" r:id="rId24"/>
    <p:sldId id="458" r:id="rId25"/>
    <p:sldId id="459" r:id="rId26"/>
    <p:sldId id="460" r:id="rId27"/>
    <p:sldId id="412" r:id="rId28"/>
    <p:sldId id="461" r:id="rId29"/>
    <p:sldId id="413" r:id="rId30"/>
    <p:sldId id="414" r:id="rId31"/>
    <p:sldId id="462" r:id="rId32"/>
    <p:sldId id="439" r:id="rId33"/>
    <p:sldId id="463" r:id="rId34"/>
    <p:sldId id="464" r:id="rId35"/>
    <p:sldId id="416" r:id="rId36"/>
    <p:sldId id="400" r:id="rId37"/>
    <p:sldId id="399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03"/>
            <p14:sldId id="465"/>
            <p14:sldId id="470"/>
            <p14:sldId id="443"/>
          </p14:sldIdLst>
        </p14:section>
        <p14:section name="Tech Module" id="{EB26D1D8-B62C-4C9C-AA43-34F43C89F880}">
          <p14:sldIdLst>
            <p14:sldId id="444"/>
            <p14:sldId id="445"/>
            <p14:sldId id="469"/>
            <p14:sldId id="447"/>
          </p14:sldIdLst>
        </p14:section>
        <p14:section name="Course Details" id="{8D645781-968B-4BDA-8519-3394884E11BA}">
          <p14:sldIdLst>
            <p14:sldId id="448"/>
            <p14:sldId id="449"/>
            <p14:sldId id="450"/>
          </p14:sldIdLst>
        </p14:section>
        <p14:section name="Trainers" id="{49EB9BED-3D2B-42CE-82C1-119E8364C41F}">
          <p14:sldIdLst>
            <p14:sldId id="408"/>
            <p14:sldId id="451"/>
            <p14:sldId id="467"/>
            <p14:sldId id="468"/>
            <p14:sldId id="466"/>
          </p14:sldIdLst>
        </p14:section>
        <p14:section name="Duration, Languages, Technologies" id="{C5FB282C-9CFB-4B62-B130-17278DE74CA4}">
          <p14:sldIdLst>
            <p14:sldId id="453"/>
            <p14:sldId id="454"/>
            <p14:sldId id="455"/>
            <p14:sldId id="456"/>
          </p14:sldIdLst>
        </p14:section>
        <p14:section name="Evaluation and Exams" id="{D1F5D419-28A6-4122-BA6E-0EDF48DB2954}">
          <p14:sldIdLst>
            <p14:sldId id="457"/>
            <p14:sldId id="458"/>
            <p14:sldId id="459"/>
            <p14:sldId id="460"/>
          </p14:sldIdLst>
        </p14:section>
        <p14:section name="Resources" id="{96CC1CDB-84AB-4B8B-A303-887466D1B82B}">
          <p14:sldIdLst>
            <p14:sldId id="412"/>
            <p14:sldId id="461"/>
            <p14:sldId id="413"/>
            <p14:sldId id="414"/>
            <p14:sldId id="462"/>
            <p14:sldId id="439"/>
            <p14:sldId id="463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3306"/>
    <a:srgbClr val="FFA72A"/>
    <a:srgbClr val="F3BE60"/>
    <a:srgbClr val="FFF0D9"/>
    <a:srgbClr val="F0F5FA"/>
    <a:srgbClr val="1A8AFA"/>
    <a:srgbClr val="0097CC"/>
    <a:srgbClr val="FDFFFF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63" autoAdjust="0"/>
    <p:restoredTop sz="94533" autoAdjust="0"/>
  </p:normalViewPr>
  <p:slideViewPr>
    <p:cSldViewPr>
      <p:cViewPr varScale="1">
        <p:scale>
          <a:sx n="114" d="100"/>
          <a:sy n="114" d="100"/>
        </p:scale>
        <p:origin x="462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BAA5D-CA5C-40D6-A7A2-5C8A1FF6788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3D476-BF63-4EB8-A2B7-F7983B4200A3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bg-BG"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14</a:t>
          </a:r>
          <a:r>
            <a:rPr lang="en-US"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-May-2018</a:t>
          </a:r>
          <a:endParaRPr lang="en-US" sz="3200" b="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4D9FCBD-183C-42D0-A13C-887C0979AB35}" type="parTrans" cxnId="{6D92071E-A22E-44B4-8268-877FE46EC97A}">
      <dgm:prSet/>
      <dgm:spPr/>
      <dgm:t>
        <a:bodyPr/>
        <a:lstStyle/>
        <a:p>
          <a:endParaRPr lang="en-US" sz="1200"/>
        </a:p>
      </dgm:t>
    </dgm:pt>
    <dgm:pt modelId="{DD2D40CF-FBE6-4C16-812B-8E87A205D391}" type="sibTrans" cxnId="{6D92071E-A22E-44B4-8268-877FE46EC97A}">
      <dgm:prSet/>
      <dgm:spPr/>
      <dgm:t>
        <a:bodyPr/>
        <a:lstStyle/>
        <a:p>
          <a:endParaRPr lang="en-US" sz="1200"/>
        </a:p>
      </dgm:t>
    </dgm:pt>
    <dgm:pt modelId="{30CEAD99-2F1C-4367-A2EA-464EED311773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2-July-2018</a:t>
          </a:r>
          <a:endParaRPr lang="en-US" sz="24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2F8E733-F17F-426F-AB99-7A65FE566EBF}" type="parTrans" cxnId="{9B46A26B-88D0-4AC4-86D4-E4814B5FFD5A}">
      <dgm:prSet/>
      <dgm:spPr/>
      <dgm:t>
        <a:bodyPr/>
        <a:lstStyle/>
        <a:p>
          <a:endParaRPr lang="en-US" sz="1200"/>
        </a:p>
      </dgm:t>
    </dgm:pt>
    <dgm:pt modelId="{40378C4F-3ACD-42F2-A659-4401764FE4A9}" type="sibTrans" cxnId="{9B46A26B-88D0-4AC4-86D4-E4814B5FFD5A}">
      <dgm:prSet/>
      <dgm:spPr/>
      <dgm:t>
        <a:bodyPr/>
        <a:lstStyle/>
        <a:p>
          <a:endParaRPr lang="en-US" sz="1200"/>
        </a:p>
      </dgm:t>
    </dgm:pt>
    <dgm:pt modelId="{CD40AB66-04D1-4E70-8FD4-76E6F31223C8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Aug-2018</a:t>
          </a:r>
          <a:endParaRPr lang="en-US" sz="24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026EF1-4339-4F73-98E8-872C7625279D}" type="parTrans" cxnId="{2D2F0819-429D-494C-ABBB-94767FDB837F}">
      <dgm:prSet/>
      <dgm:spPr/>
      <dgm:t>
        <a:bodyPr/>
        <a:lstStyle/>
        <a:p>
          <a:endParaRPr lang="en-US" sz="1200"/>
        </a:p>
      </dgm:t>
    </dgm:pt>
    <dgm:pt modelId="{3EEAFE84-ACD3-4B25-B6B5-2C9ED2868916}" type="sibTrans" cxnId="{2D2F0819-429D-494C-ABBB-94767FDB837F}">
      <dgm:prSet/>
      <dgm:spPr/>
      <dgm:t>
        <a:bodyPr/>
        <a:lstStyle/>
        <a:p>
          <a:endParaRPr lang="en-US" sz="1200"/>
        </a:p>
      </dgm:t>
    </dgm:pt>
    <dgm:pt modelId="{92C3348B-55B3-4E1C-BE9C-A50DF17D55C9}" type="pres">
      <dgm:prSet presAssocID="{585BAA5D-CA5C-40D6-A7A2-5C8A1FF6788F}" presName="Name0" presStyleCnt="0">
        <dgm:presLayoutVars>
          <dgm:dir/>
          <dgm:animLvl val="lvl"/>
          <dgm:resizeHandles val="exact"/>
        </dgm:presLayoutVars>
      </dgm:prSet>
      <dgm:spPr/>
    </dgm:pt>
    <dgm:pt modelId="{8B62B619-23FC-44E9-8407-CBFA61A2B641}" type="pres">
      <dgm:prSet presAssocID="{4C13D476-BF63-4EB8-A2B7-F7983B4200A3}" presName="parTxOnly" presStyleLbl="node1" presStyleIdx="0" presStyleCnt="3" custScaleX="108015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</dgm:pt>
    <dgm:pt modelId="{76A2F659-2B48-4358-93DB-BCCB06870F22}" type="pres">
      <dgm:prSet presAssocID="{DD2D40CF-FBE6-4C16-812B-8E87A205D391}" presName="parTxOnlySpace" presStyleCnt="0"/>
      <dgm:spPr/>
    </dgm:pt>
    <dgm:pt modelId="{23390F6A-F609-43E7-874B-E55CA7A73080}" type="pres">
      <dgm:prSet presAssocID="{30CEAD99-2F1C-4367-A2EA-464EED311773}" presName="parTxOnly" presStyleLbl="node1" presStyleIdx="1" presStyleCnt="3" custScaleX="122458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</dgm:pt>
    <dgm:pt modelId="{2B288E7F-99AC-40C1-B95F-29D1A545067A}" type="pres">
      <dgm:prSet presAssocID="{40378C4F-3ACD-42F2-A659-4401764FE4A9}" presName="parTxOnlySpace" presStyleCnt="0"/>
      <dgm:spPr/>
    </dgm:pt>
    <dgm:pt modelId="{4B14980E-F608-41E3-8373-360D8B361331}" type="pres">
      <dgm:prSet presAssocID="{CD40AB66-04D1-4E70-8FD4-76E6F31223C8}" presName="parTxOnly" presStyleLbl="node1" presStyleIdx="2" presStyleCnt="3" custScaleX="51268">
        <dgm:presLayoutVars>
          <dgm:chMax val="0"/>
          <dgm:chPref val="0"/>
          <dgm:bulletEnabled val="1"/>
        </dgm:presLayoutVars>
      </dgm:prSet>
      <dgm:spPr/>
    </dgm:pt>
  </dgm:ptLst>
  <dgm:cxnLst>
    <dgm:cxn modelId="{2D2F0819-429D-494C-ABBB-94767FDB837F}" srcId="{585BAA5D-CA5C-40D6-A7A2-5C8A1FF6788F}" destId="{CD40AB66-04D1-4E70-8FD4-76E6F31223C8}" srcOrd="2" destOrd="0" parTransId="{15026EF1-4339-4F73-98E8-872C7625279D}" sibTransId="{3EEAFE84-ACD3-4B25-B6B5-2C9ED2868916}"/>
    <dgm:cxn modelId="{6D92071E-A22E-44B4-8268-877FE46EC97A}" srcId="{585BAA5D-CA5C-40D6-A7A2-5C8A1FF6788F}" destId="{4C13D476-BF63-4EB8-A2B7-F7983B4200A3}" srcOrd="0" destOrd="0" parTransId="{04D9FCBD-183C-42D0-A13C-887C0979AB35}" sibTransId="{DD2D40CF-FBE6-4C16-812B-8E87A205D391}"/>
    <dgm:cxn modelId="{4E5BDB20-F907-4245-985F-BCE8CC247F8E}" type="presOf" srcId="{585BAA5D-CA5C-40D6-A7A2-5C8A1FF6788F}" destId="{92C3348B-55B3-4E1C-BE9C-A50DF17D55C9}" srcOrd="0" destOrd="0" presId="urn:microsoft.com/office/officeart/2005/8/layout/chevron1"/>
    <dgm:cxn modelId="{E1243425-6730-456A-9250-5D0245C005BB}" type="presOf" srcId="{CD40AB66-04D1-4E70-8FD4-76E6F31223C8}" destId="{4B14980E-F608-41E3-8373-360D8B361331}" srcOrd="0" destOrd="0" presId="urn:microsoft.com/office/officeart/2005/8/layout/chevron1"/>
    <dgm:cxn modelId="{74457C49-D530-4B67-A26F-06EC9BFB6575}" type="presOf" srcId="{30CEAD99-2F1C-4367-A2EA-464EED311773}" destId="{23390F6A-F609-43E7-874B-E55CA7A73080}" srcOrd="0" destOrd="0" presId="urn:microsoft.com/office/officeart/2005/8/layout/chevron1"/>
    <dgm:cxn modelId="{9B46A26B-88D0-4AC4-86D4-E4814B5FFD5A}" srcId="{585BAA5D-CA5C-40D6-A7A2-5C8A1FF6788F}" destId="{30CEAD99-2F1C-4367-A2EA-464EED311773}" srcOrd="1" destOrd="0" parTransId="{12F8E733-F17F-426F-AB99-7A65FE566EBF}" sibTransId="{40378C4F-3ACD-42F2-A659-4401764FE4A9}"/>
    <dgm:cxn modelId="{1D373CC0-FD2C-4C10-9B28-F6CD1988263E}" type="presOf" srcId="{4C13D476-BF63-4EB8-A2B7-F7983B4200A3}" destId="{8B62B619-23FC-44E9-8407-CBFA61A2B641}" srcOrd="0" destOrd="0" presId="urn:microsoft.com/office/officeart/2005/8/layout/chevron1"/>
    <dgm:cxn modelId="{D3F6C682-9991-4EAB-97D5-5C68C72B42C6}" type="presParOf" srcId="{92C3348B-55B3-4E1C-BE9C-A50DF17D55C9}" destId="{8B62B619-23FC-44E9-8407-CBFA61A2B641}" srcOrd="0" destOrd="0" presId="urn:microsoft.com/office/officeart/2005/8/layout/chevron1"/>
    <dgm:cxn modelId="{D615F5C5-4176-4E42-A066-8CF48FD599EE}" type="presParOf" srcId="{92C3348B-55B3-4E1C-BE9C-A50DF17D55C9}" destId="{76A2F659-2B48-4358-93DB-BCCB06870F22}" srcOrd="1" destOrd="0" presId="urn:microsoft.com/office/officeart/2005/8/layout/chevron1"/>
    <dgm:cxn modelId="{0100EEEE-10BB-47F3-8456-70DA4B7E3AE1}" type="presParOf" srcId="{92C3348B-55B3-4E1C-BE9C-A50DF17D55C9}" destId="{23390F6A-F609-43E7-874B-E55CA7A73080}" srcOrd="2" destOrd="0" presId="urn:microsoft.com/office/officeart/2005/8/layout/chevron1"/>
    <dgm:cxn modelId="{1627410A-C0DF-4853-BCB5-A63174E50452}" type="presParOf" srcId="{92C3348B-55B3-4E1C-BE9C-A50DF17D55C9}" destId="{2B288E7F-99AC-40C1-B95F-29D1A545067A}" srcOrd="3" destOrd="0" presId="urn:microsoft.com/office/officeart/2005/8/layout/chevron1"/>
    <dgm:cxn modelId="{59C8B749-3712-4B02-B93E-2A164C3EBB6E}" type="presParOf" srcId="{92C3348B-55B3-4E1C-BE9C-A50DF17D55C9}" destId="{4B14980E-F608-41E3-8373-360D8B3613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2B619-23FC-44E9-8407-CBFA61A2B641}">
      <dsp:nvSpPr>
        <dsp:cNvPr id="0" name=""/>
        <dsp:cNvSpPr/>
      </dsp:nvSpPr>
      <dsp:spPr>
        <a:xfrm>
          <a:off x="3202" y="0"/>
          <a:ext cx="4564342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32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14</a:t>
          </a:r>
          <a:r>
            <a:rPr lang="en-US" sz="32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-May-2018</a:t>
          </a:r>
          <a:endParaRPr lang="en-US" sz="3200" b="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58448" y="0"/>
        <a:ext cx="3453850" cy="1110492"/>
      </dsp:txXfrm>
    </dsp:sp>
    <dsp:sp modelId="{23390F6A-F609-43E7-874B-E55CA7A73080}">
      <dsp:nvSpPr>
        <dsp:cNvPr id="0" name=""/>
        <dsp:cNvSpPr/>
      </dsp:nvSpPr>
      <dsp:spPr>
        <a:xfrm>
          <a:off x="4144979" y="0"/>
          <a:ext cx="5174653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2-July-2018</a:t>
          </a:r>
          <a:endParaRPr lang="en-US" sz="24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700225" y="0"/>
        <a:ext cx="4064161" cy="1110492"/>
      </dsp:txXfrm>
    </dsp:sp>
    <dsp:sp modelId="{4B14980E-F608-41E3-8373-360D8B361331}">
      <dsp:nvSpPr>
        <dsp:cNvPr id="0" name=""/>
        <dsp:cNvSpPr/>
      </dsp:nvSpPr>
      <dsp:spPr>
        <a:xfrm>
          <a:off x="8897067" y="0"/>
          <a:ext cx="2166409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Aug-2018</a:t>
          </a:r>
          <a:endParaRPr lang="en-US" sz="24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452313" y="0"/>
        <a:ext cx="1055917" cy="11104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5/14/2018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47845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97987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9418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77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5/14/2018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founda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slide" Target="slide26.xml"/><Relationship Id="rId3" Type="http://schemas.openxmlformats.org/officeDocument/2006/relationships/slide" Target="slide6.xml"/><Relationship Id="rId7" Type="http://schemas.openxmlformats.org/officeDocument/2006/relationships/slide" Target="slide13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0.png"/><Relationship Id="rId5" Type="http://schemas.openxmlformats.org/officeDocument/2006/relationships/image" Target="../media/image11.png"/><Relationship Id="rId10" Type="http://schemas.openxmlformats.org/officeDocument/2006/relationships/slide" Target="slide190.xml"/><Relationship Id="rId4" Type="http://schemas.openxmlformats.org/officeDocument/2006/relationships/image" Target="../media/image10.jpeg"/><Relationship Id="rId9" Type="http://schemas.openxmlformats.org/officeDocument/2006/relationships/image" Target="../media/image12.png"/><Relationship Id="rId14" Type="http://schemas.openxmlformats.org/officeDocument/2006/relationships/image" Target="../media/image1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SoftUniTechModuleJanuary2018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hyperlink" Target="https://softuni.bg/forum/categories/44/programming-fundamental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softuni.bg/courses/programming-fundamenta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downloads/download-visual-studio-vs.asp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hyperlink" Target="http://www.monodevelop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80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84.jpeg"/><Relationship Id="rId7" Type="http://schemas.openxmlformats.org/officeDocument/2006/relationships/image" Target="../media/image77.png"/><Relationship Id="rId12" Type="http://schemas.openxmlformats.org/officeDocument/2006/relationships/hyperlink" Target="http://www.telenor.bg/" TargetMode="External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netpeak.net/" TargetMode="External"/><Relationship Id="rId20" Type="http://schemas.openxmlformats.org/officeDocument/2006/relationships/hyperlink" Target="https://www.sbtech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79.png"/><Relationship Id="rId5" Type="http://schemas.openxmlformats.org/officeDocument/2006/relationships/image" Target="../media/image76.png"/><Relationship Id="rId15" Type="http://schemas.openxmlformats.org/officeDocument/2006/relationships/image" Target="../media/image81.png"/><Relationship Id="rId23" Type="http://schemas.openxmlformats.org/officeDocument/2006/relationships/image" Target="../media/image85.jpe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83.jpe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78.png"/><Relationship Id="rId14" Type="http://schemas.openxmlformats.org/officeDocument/2006/relationships/hyperlink" Target="http://www.softwaregroup-bg.com/" TargetMode="External"/><Relationship Id="rId22" Type="http://schemas.openxmlformats.org/officeDocument/2006/relationships/hyperlink" Target="http://www.liebherr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6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25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22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ftuni.bg/users/profile/curriculu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27412" y="661125"/>
            <a:ext cx="8062699" cy="944516"/>
          </a:xfrm>
        </p:spPr>
        <p:txBody>
          <a:bodyPr>
            <a:normAutofit/>
          </a:bodyPr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27412" y="1679529"/>
            <a:ext cx="8062698" cy="1216071"/>
          </a:xfrm>
        </p:spPr>
        <p:txBody>
          <a:bodyPr>
            <a:normAutofit fontScale="92500"/>
          </a:bodyPr>
          <a:lstStyle/>
          <a:p>
            <a:r>
              <a:rPr lang="en-US" dirty="0"/>
              <a:t>Course Introduction: Curriculum, Trainers, Exams, Schedule, Resources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hlinkClick r:id="rId7"/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362200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783802">
            <a:off x="4613715" y="3581834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pic>
        <p:nvPicPr>
          <p:cNvPr id="18" name="Picture 4" descr="Image result for c#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08812" y="3993360"/>
            <a:ext cx="4410541" cy="2230149"/>
          </a:xfrm>
          <a:prstGeom prst="roundRect">
            <a:avLst>
              <a:gd name="adj" fmla="val 68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2" y="4639207"/>
            <a:ext cx="113538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Programming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25176" y="5450050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60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sz="2800" dirty="0"/>
              <a:t>– Course Program, Trainers, Exams, Resources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C# Intro:</a:t>
            </a:r>
            <a:r>
              <a:rPr lang="en-US" sz="2800" dirty="0"/>
              <a:t> Basic Syntax, Using Visual Studio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C# Intro:</a:t>
            </a:r>
            <a:r>
              <a:rPr lang="en-US" sz="2800" dirty="0"/>
              <a:t> Conditional Statements and Loops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 Types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/>
              <a:t>Numeral Types and Type Conversion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Methods and Debugging </a:t>
            </a:r>
            <a:r>
              <a:rPr lang="en-US" sz="2800" dirty="0"/>
              <a:t>– Finding and Fixing Bugs in Programs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/>
              <a:t>– Simple Array Processing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Lists </a:t>
            </a:r>
            <a:r>
              <a:rPr lang="en-US" sz="2800" dirty="0"/>
              <a:t>– Processing Variable Length Sequences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Fundamentals – Course Program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12" y="1898910"/>
            <a:ext cx="1995227" cy="19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rmAutofit lnSpcReduction="10000"/>
          </a:bodyPr>
          <a:lstStyle/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Lambda and LINQ </a:t>
            </a:r>
            <a:r>
              <a:rPr lang="en-US" sz="2800" dirty="0"/>
              <a:t>– Collections and Queries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Objects and Simple Classes </a:t>
            </a:r>
            <a:r>
              <a:rPr lang="en-US" sz="2800" dirty="0"/>
              <a:t>– Use / Define Objects and Classes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Strings and Text Processing </a:t>
            </a:r>
            <a:r>
              <a:rPr lang="en-US" sz="2800" dirty="0"/>
              <a:t>– Processing and Manipulating Text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/>
              <a:t>Modern Text Processing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Files, Directories, Exceptions </a:t>
            </a:r>
            <a:r>
              <a:rPr lang="en-US" sz="2800" dirty="0"/>
              <a:t>– Working With the File System and </a:t>
            </a:r>
            <a:br>
              <a:rPr lang="en-US" sz="2800" dirty="0"/>
            </a:br>
            <a:r>
              <a:rPr lang="en-US" sz="2800" dirty="0"/>
              <a:t>Handling Exceptions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Git and GitHub – </a:t>
            </a:r>
            <a:r>
              <a:rPr lang="en-US" sz="2800" dirty="0"/>
              <a:t>Working with Git and GitHub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Exam Preparation </a:t>
            </a:r>
            <a:r>
              <a:rPr lang="en-US" sz="2800" dirty="0"/>
              <a:t>– Practical Exam Problems (3 times)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Practical Exam</a:t>
            </a:r>
            <a:r>
              <a:rPr lang="en-US" sz="2800" dirty="0"/>
              <a:t> – 4 Problems for 6 Hours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Fundamentals – Course Program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890" y="4330922"/>
            <a:ext cx="1740122" cy="174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6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10668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65212" y="1600200"/>
            <a:ext cx="10134600" cy="5121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</a:rPr>
              <a:t>Alen Paunov</a:t>
            </a:r>
            <a:endParaRPr lang="en-US" sz="3600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Passionate about C# and</a:t>
            </a:r>
            <a:br>
              <a:rPr lang="en-GB" sz="3200" noProof="1"/>
            </a:br>
            <a:r>
              <a:rPr lang="en-GB" sz="3200" noProof="1"/>
              <a:t>GameDevelopment with Unity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Interested in Blockchain and </a:t>
            </a:r>
            <a:br>
              <a:rPr lang="en-GB" sz="3200" noProof="1"/>
            </a:br>
            <a:r>
              <a:rPr lang="en-GB" sz="3200" noProof="1"/>
              <a:t>Artificial Intelligence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– Group 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1371600"/>
            <a:ext cx="3087661" cy="4114800"/>
          </a:xfrm>
          <a:prstGeom prst="roundRect">
            <a:avLst>
              <a:gd name="adj" fmla="val 3263"/>
            </a:avLst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29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8412" y="1379990"/>
            <a:ext cx="3087661" cy="4114799"/>
          </a:xfrm>
          <a:prstGeom prst="roundRect">
            <a:avLst>
              <a:gd name="adj" fmla="val 3263"/>
            </a:avLst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65212" y="1600200"/>
            <a:ext cx="10134600" cy="5121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</a:rPr>
              <a:t>Atanas Atanasov</a:t>
            </a:r>
            <a:endParaRPr lang="en-US" sz="3600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Highly interested in C#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Interested in different </a:t>
            </a:r>
            <a:br>
              <a:rPr lang="en-GB" sz="3200" noProof="1"/>
            </a:br>
            <a:r>
              <a:rPr lang="en-GB" sz="3200" noProof="1"/>
              <a:t>technologies such as Java </a:t>
            </a:r>
            <a:br>
              <a:rPr lang="en-GB" sz="3200" noProof="1"/>
            </a:br>
            <a:r>
              <a:rPr lang="en-GB" sz="3200" noProof="1"/>
              <a:t>and JavaScript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– Group 1</a:t>
            </a:r>
          </a:p>
        </p:txBody>
      </p:sp>
    </p:spTree>
    <p:extLst>
      <p:ext uri="{BB962C8B-B14F-4D97-AF65-F5344CB8AC3E}">
        <p14:creationId xmlns:p14="http://schemas.microsoft.com/office/powerpoint/2010/main" val="374961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05285F-46BA-487F-9B37-AA8D4429CF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7113043" y="1893556"/>
            <a:ext cx="4114797" cy="3087661"/>
          </a:xfrm>
          <a:prstGeom prst="roundRect">
            <a:avLst>
              <a:gd name="adj" fmla="val 3263"/>
            </a:avLst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65212" y="1600200"/>
            <a:ext cx="10134600" cy="5121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</a:rPr>
              <a:t>Mihail Velikov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Deep into Java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Interested in C#, JavaScript </a:t>
            </a:r>
            <a:br>
              <a:rPr lang="en-GB" sz="3200" noProof="1"/>
            </a:br>
            <a:r>
              <a:rPr lang="en-GB" sz="3200" noProof="1"/>
              <a:t>and PHP web development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– Group 2</a:t>
            </a:r>
          </a:p>
        </p:txBody>
      </p:sp>
    </p:spTree>
    <p:extLst>
      <p:ext uri="{BB962C8B-B14F-4D97-AF65-F5344CB8AC3E}">
        <p14:creationId xmlns:p14="http://schemas.microsoft.com/office/powerpoint/2010/main" val="292883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6612" y="1374287"/>
            <a:ext cx="3087660" cy="4109425"/>
          </a:xfrm>
          <a:prstGeom prst="roundRect">
            <a:avLst>
              <a:gd name="adj" fmla="val 3263"/>
            </a:avLst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65212" y="1622621"/>
            <a:ext cx="11009399" cy="55703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</a:rPr>
              <a:t>Veronika Nacheva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Fiery Enthusiasm of Java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Interested in C# and  </a:t>
            </a:r>
            <a:br>
              <a:rPr lang="en-GB" sz="3200" noProof="1"/>
            </a:br>
            <a:r>
              <a:rPr lang="en-GB" sz="3200" noProof="1"/>
              <a:t>Game Development with Unity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– Group 2</a:t>
            </a:r>
          </a:p>
        </p:txBody>
      </p:sp>
    </p:spTree>
    <p:extLst>
      <p:ext uri="{BB962C8B-B14F-4D97-AF65-F5344CB8AC3E}">
        <p14:creationId xmlns:p14="http://schemas.microsoft.com/office/powerpoint/2010/main" val="335682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4197278"/>
            <a:ext cx="11125200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4800" dirty="0"/>
              <a:t>Programming Fundamentals: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667726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en-US" sz="3600" dirty="0"/>
              <a:t>: ~50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sz="3600" dirty="0"/>
              <a:t> (in class): ~60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preparation</a:t>
            </a:r>
            <a:r>
              <a:rPr lang="en-US" sz="3600" dirty="0"/>
              <a:t>: 3*4 hours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Schedule: May –</a:t>
            </a:r>
            <a:r>
              <a:rPr lang="en-GB" sz="3600" dirty="0"/>
              <a:t>July</a:t>
            </a:r>
            <a:r>
              <a:rPr lang="en-US" sz="3600" dirty="0"/>
              <a:t> 201</a:t>
            </a:r>
            <a:r>
              <a:rPr lang="en-GB" sz="3600" dirty="0"/>
              <a:t>8</a:t>
            </a:r>
            <a:endParaRPr lang="en-US" sz="3600" dirty="0"/>
          </a:p>
          <a:p>
            <a:pPr>
              <a:lnSpc>
                <a:spcPct val="120000"/>
              </a:lnSpc>
            </a:pPr>
            <a:r>
              <a:rPr lang="en-US" sz="3600" dirty="0"/>
              <a:t>Exam date: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01 July 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Duration – Programming Fundamentals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12" y="4138611"/>
            <a:ext cx="3048000" cy="169625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7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798795AB-A5BD-4C84-940B-26408F5B3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89" y="1981200"/>
            <a:ext cx="350879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40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7" name="Section Zoom 6">
            <a:hlinkClick r:id="rId3" action="ppaction://hlinksldjump"/>
            <a:extLst>
              <a:ext uri="{FF2B5EF4-FFF2-40B4-BE49-F238E27FC236}">
                <a16:creationId xmlns:a16="http://schemas.microsoft.com/office/drawing/2014/main" id="{DA26FE2A-803F-4B36-A3A0-6C1E07C87324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1" y="1163091"/>
            <a:ext cx="4191000" cy="23574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CAAC1078-E273-4496-BBC5-AE16A6E56A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2370653"/>
                  </p:ext>
                </p:extLst>
              </p:nvPr>
            </p:nvGraphicFramePr>
            <p:xfrm>
              <a:off x="6497591" y="1157890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49EB9BED-3D2B-42CE-82C1-119E8364C41F}">
                    <psez:zmPr id="{5C33149C-4673-4692-914C-4425B404E6F2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AAC1078-E273-4496-BBC5-AE16A6E56A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97591" y="1157890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8EB8B2FF-431F-4DB7-BE74-2A5A455002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1798825"/>
                  </p:ext>
                </p:extLst>
              </p:nvPr>
            </p:nvGraphicFramePr>
            <p:xfrm>
              <a:off x="1527814" y="4042748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D1F5D419-28A6-4122-BA6E-0EDF48DB2954}">
                    <psez:zmPr id="{938F76BC-F387-4318-9D3C-7CF72E53D72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EB8B2FF-431F-4DB7-BE74-2A5A455002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27814" y="4042748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ED7566AE-9F97-48CA-8301-84DCB283EF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8309574"/>
                  </p:ext>
                </p:extLst>
              </p:nvPr>
            </p:nvGraphicFramePr>
            <p:xfrm>
              <a:off x="6497592" y="4042748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96CC1CDB-84AB-4B8B-A303-887466D1B82B}">
                    <psez:zmPr id="{721F6FF6-7562-4B9D-9093-9D32B2D970BC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ED7566AE-9F97-48CA-8301-84DCB283EF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7592" y="4042748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0374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Search in Internet &amp; Find Solutions!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3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940" y="3824103"/>
            <a:ext cx="8709872" cy="1568497"/>
          </a:xfrm>
        </p:spPr>
        <p:txBody>
          <a:bodyPr/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9012" y="3962400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17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Scoring System for “Programming Fundamentals”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1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practical problems </a:t>
            </a:r>
            <a:r>
              <a:rPr lang="en-US" dirty="0"/>
              <a:t>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 lvl="2"/>
            <a:r>
              <a:rPr lang="en-US" dirty="0"/>
              <a:t>Simple arrays, lists, dictionaries, strings</a:t>
            </a:r>
          </a:p>
          <a:p>
            <a:pPr lvl="2"/>
            <a:r>
              <a:rPr lang="en-US" dirty="0"/>
              <a:t>Code in C# (Java, PHP, JS are also welcome)</a:t>
            </a:r>
          </a:p>
          <a:p>
            <a:pPr lvl="1"/>
            <a:r>
              <a:rPr lang="en-US" dirty="0"/>
              <a:t>Automated judge system</a:t>
            </a:r>
          </a:p>
          <a:p>
            <a:pPr lvl="2"/>
            <a:r>
              <a:rPr lang="en-US" dirty="0">
                <a:hlinkClick r:id="rId2"/>
              </a:rPr>
              <a:t>http://judge.softuni.bg</a:t>
            </a:r>
            <a:endParaRPr lang="en-US" dirty="0"/>
          </a:p>
          <a:p>
            <a:pPr lvl="1"/>
            <a:r>
              <a:rPr lang="en-US" dirty="0"/>
              <a:t>Solutions are evaluated for correctness only</a:t>
            </a:r>
          </a:p>
          <a:p>
            <a:pPr lvl="2"/>
            <a:r>
              <a:rPr lang="en-US" dirty="0"/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Fundamentals Exam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94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our online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426" y="2743200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dirty="0"/>
              <a:t>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Check-in</a:t>
            </a:r>
            <a:r>
              <a:rPr lang="en-US" dirty="0"/>
              <a:t>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visits</a:t>
            </a:r>
            <a:r>
              <a:rPr lang="en-US" dirty="0"/>
              <a:t>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558394"/>
            <a:ext cx="2286000" cy="2286001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1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07312"/>
            <a:ext cx="9234600" cy="76200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softuni.bg/courses/programming-fundamentals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6333" y="1359834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531812" y="3773160"/>
            <a:ext cx="9577597" cy="7498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7"/>
              </a:rPr>
              <a:t>softuni.bg/forum/categories/44/programming-fundamentals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531812" y="5569527"/>
            <a:ext cx="9158400" cy="73018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fb.com/groups/SoftUniTechModuleMay2018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noProof="1"/>
              <a:t>Prog. </a:t>
            </a:r>
            <a:r>
              <a:rPr lang="en-US" dirty="0"/>
              <a:t>Fundamentals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1483916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4412" y="1223121"/>
            <a:ext cx="9422823" cy="38892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Partial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textbook </a:t>
            </a:r>
            <a:r>
              <a:rPr lang="en-US" dirty="0"/>
              <a:t>for the course: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>
              <a:spcBef>
                <a:spcPts val="1200"/>
              </a:spcBef>
            </a:pPr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48032" y="5301000"/>
            <a:ext cx="11692022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Programming Fundamentals </a:t>
            </a:r>
            <a:r>
              <a:rPr lang="en-US" sz="3000" dirty="0">
                <a:sym typeface="Wingdings" pitchFamily="2" charset="2"/>
              </a:rPr>
              <a:t> chapters 2, 3, 7, 9, 11, 13, 14, 16, 18, 22</a:t>
            </a:r>
            <a:endParaRPr lang="bg-BG" sz="3000" dirty="0">
              <a:sym typeface="Wingdings" pitchFamily="2" charset="2"/>
            </a:endParaRP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74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91C10-F12B-4BB0-BBEF-DA9485285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0"/>
          <a:stretch/>
        </p:blipFill>
        <p:spPr>
          <a:xfrm>
            <a:off x="6018212" y="3091343"/>
            <a:ext cx="5755105" cy="266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4738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  <a:r>
              <a:rPr lang="bg-BG" dirty="0"/>
              <a:t> </a:t>
            </a:r>
            <a:r>
              <a:rPr lang="en-US" dirty="0"/>
              <a:t>or Mac or Linux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2017</a:t>
            </a:r>
            <a:r>
              <a:rPr lang="en-US" dirty="0"/>
              <a:t> (a free version of VS 2017)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Older versions are acceptable</a:t>
            </a:r>
            <a:r>
              <a:rPr lang="bg-BG" dirty="0"/>
              <a:t>, </a:t>
            </a:r>
            <a:r>
              <a:rPr lang="en-US" dirty="0"/>
              <a:t>but not recommended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Alternative: </a:t>
            </a:r>
            <a:r>
              <a:rPr lang="en-US" noProof="1">
                <a:hlinkClick r:id="rId4"/>
              </a:rPr>
              <a:t>MonoDevelop</a:t>
            </a:r>
            <a:r>
              <a:rPr lang="en-US" noProof="1"/>
              <a:t> (for Linux / old Windows)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114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612" y="4143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411705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</a:t>
            </a:r>
          </a:p>
          <a:p>
            <a:pPr lvl="1"/>
            <a:r>
              <a:rPr lang="en-US" dirty="0"/>
              <a:t>Data types, methods, debugging, </a:t>
            </a:r>
            <a:br>
              <a:rPr lang="en-US" dirty="0"/>
            </a:br>
            <a:r>
              <a:rPr lang="en-US" dirty="0"/>
              <a:t>arrays and lists, dictionaries, objects, </a:t>
            </a:r>
            <a:br>
              <a:rPr lang="en-US" dirty="0"/>
            </a:br>
            <a:r>
              <a:rPr lang="en-US" dirty="0"/>
              <a:t>strings and much more</a:t>
            </a:r>
          </a:p>
          <a:p>
            <a:pPr>
              <a:spcBef>
                <a:spcPts val="1200"/>
              </a:spcBef>
            </a:pPr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/>
              <a:t>4 problems for 6 hours</a:t>
            </a:r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US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3074" name="Picture 2" descr="Image result for le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217" y="4778758"/>
            <a:ext cx="1460406" cy="146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programm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4778758"/>
            <a:ext cx="1469642" cy="146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exam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3075599"/>
            <a:ext cx="1553899" cy="155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505321"/>
            <a:ext cx="2209800" cy="1412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23412" y="2009345"/>
            <a:ext cx="2108746" cy="22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Fundamentals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33178" r="-29792"/>
          <a:stretch/>
        </p:blipFill>
        <p:spPr>
          <a:xfrm>
            <a:off x="4891690" y="1267840"/>
            <a:ext cx="2614762" cy="73623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18331" r="-18331"/>
          <a:stretch/>
        </p:blipFill>
        <p:spPr>
          <a:xfrm>
            <a:off x="4862979" y="5300520"/>
            <a:ext cx="263872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8219130" y="5300520"/>
            <a:ext cx="3604684" cy="741400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540868" y="1267840"/>
            <a:ext cx="3585896" cy="73753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l="-14709" r="-21057"/>
          <a:stretch/>
        </p:blipFill>
        <p:spPr>
          <a:xfrm>
            <a:off x="7033530" y="3932189"/>
            <a:ext cx="2158320" cy="706525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4906" t="-4936" r="-6206" b="-4690"/>
          <a:stretch/>
        </p:blipFill>
        <p:spPr>
          <a:xfrm>
            <a:off x="7033530" y="2584642"/>
            <a:ext cx="2158320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 rotWithShape="1">
          <a:blip r:embed="rId17"/>
          <a:srcRect l="-9951" r="-9951"/>
          <a:stretch/>
        </p:blipFill>
        <p:spPr>
          <a:xfrm>
            <a:off x="8271378" y="1274099"/>
            <a:ext cx="3555466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4" name="Picture 3">
            <a:hlinkClick r:id="rId18"/>
            <a:extLst>
              <a:ext uri="{FF2B5EF4-FFF2-40B4-BE49-F238E27FC236}">
                <a16:creationId xmlns:a16="http://schemas.microsoft.com/office/drawing/2014/main" id="{A0776537-67C3-4742-9746-D7654DD6FF7D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846" t="-15048" r="-53846" b="-14226"/>
          <a:stretch/>
        </p:blipFill>
        <p:spPr>
          <a:xfrm>
            <a:off x="9673025" y="2585906"/>
            <a:ext cx="2150789" cy="73001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6" name="Picture 5">
            <a:hlinkClick r:id="rId20"/>
            <a:extLst>
              <a:ext uri="{FF2B5EF4-FFF2-40B4-BE49-F238E27FC236}">
                <a16:creationId xmlns:a16="http://schemas.microsoft.com/office/drawing/2014/main" id="{7FFB619D-CE8B-44DC-8073-5F04FDFAA10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62" r="-23306"/>
          <a:stretch/>
        </p:blipFill>
        <p:spPr>
          <a:xfrm>
            <a:off x="9663098" y="3942581"/>
            <a:ext cx="2154510" cy="73127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0" name="Picture 9">
            <a:hlinkClick r:id="rId22"/>
            <a:extLst>
              <a:ext uri="{FF2B5EF4-FFF2-40B4-BE49-F238E27FC236}">
                <a16:creationId xmlns:a16="http://schemas.microsoft.com/office/drawing/2014/main" id="{B6B862F2-3005-4A86-ABC4-559A60AE8F28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64" r="-20825"/>
          <a:stretch/>
        </p:blipFill>
        <p:spPr>
          <a:xfrm>
            <a:off x="540868" y="5300520"/>
            <a:ext cx="360468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tech-softuni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803598"/>
            <a:ext cx="8938472" cy="820600"/>
          </a:xfrm>
        </p:spPr>
        <p:txBody>
          <a:bodyPr/>
          <a:lstStyle/>
          <a:p>
            <a:r>
              <a:rPr lang="en-US" dirty="0"/>
              <a:t>Tech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064" y="5757966"/>
            <a:ext cx="10605148" cy="719034"/>
          </a:xfrm>
        </p:spPr>
        <p:txBody>
          <a:bodyPr/>
          <a:lstStyle/>
          <a:p>
            <a:r>
              <a:rPr lang="en-US" dirty="0"/>
              <a:t>3 Months Technology Fundamentals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466" y="1032697"/>
            <a:ext cx="6733893" cy="34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58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"Technology Fundamentals" Module @ SoftUni</a:t>
            </a:r>
          </a:p>
          <a:p>
            <a:pPr lvl="1"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 and exercises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800"/>
              </a:spcBef>
            </a:pPr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Fundamentals 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Arrays, lists, dictionaries, collections, lambda and LINQ,</a:t>
            </a:r>
            <a:br>
              <a:rPr lang="en-US" dirty="0"/>
            </a:br>
            <a:r>
              <a:rPr lang="en-US" dirty="0"/>
              <a:t>objects, files, strings, regular expressions, …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 Technologies</a:t>
            </a:r>
          </a:p>
          <a:p>
            <a:pPr lvl="2"/>
            <a:r>
              <a:rPr lang="en-US" dirty="0"/>
              <a:t>Get acquainted with the most popular technologies out today</a:t>
            </a:r>
          </a:p>
          <a:p>
            <a:pPr lvl="2"/>
            <a:r>
              <a:rPr lang="en-US" dirty="0"/>
              <a:t>HTML, PHP Web, JavaScript Web, Java Web, C# Web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Module: Goals</a:t>
            </a:r>
          </a:p>
        </p:txBody>
      </p:sp>
    </p:spTree>
    <p:extLst>
      <p:ext uri="{BB962C8B-B14F-4D97-AF65-F5344CB8AC3E}">
        <p14:creationId xmlns:p14="http://schemas.microsoft.com/office/powerpoint/2010/main" val="361649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618423" y="2876188"/>
            <a:ext cx="4675556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Technologies</a:t>
            </a:r>
          </a:p>
          <a:p>
            <a:pPr algn="ctr" defTabSz="1218621"/>
            <a:r>
              <a:rPr lang="en-US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 credits</a:t>
            </a:r>
          </a:p>
          <a:p>
            <a:pPr algn="ctr" defTabSz="1218621"/>
            <a:endParaRPr lang="en-GB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/ week</a:t>
            </a: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12-August-2018</a:t>
            </a:r>
            <a:endParaRPr lang="bg-BG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2705" y="2876190"/>
            <a:ext cx="4010492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Fundamentals</a:t>
            </a:r>
          </a:p>
          <a:p>
            <a:pPr algn="ctr" defTabSz="1218621"/>
            <a:r>
              <a:rPr lang="en-US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credits</a:t>
            </a:r>
          </a:p>
          <a:p>
            <a:pPr algn="ctr" defTabSz="1218621"/>
            <a:endParaRPr lang="en-GB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/ week</a:t>
            </a: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1-July-2018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389206" y="2876188"/>
            <a:ext cx="2190178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Re-Take Exams</a:t>
            </a:r>
            <a:endParaRPr lang="bg-BG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>
              <a:spcBef>
                <a:spcPts val="600"/>
              </a:spcBef>
            </a:pPr>
            <a:endParaRPr lang="en-GB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TBA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932A7E8-30F8-427A-A4EF-F6799AD1E997}"/>
              </a:ext>
            </a:extLst>
          </p:cNvPr>
          <p:cNvGraphicFramePr/>
          <p:nvPr>
            <p:extLst/>
          </p:nvPr>
        </p:nvGraphicFramePr>
        <p:xfrm>
          <a:off x="512705" y="1676400"/>
          <a:ext cx="11066679" cy="1110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391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uiExpand="1" animBg="1"/>
      <p:bldP spid="67" grpId="0" uiExpand="1" animBg="1"/>
      <p:bldP spid="44" grpId="0" animBg="1"/>
      <p:bldGraphic spid="2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row: Bent 24"/>
          <p:cNvSpPr/>
          <p:nvPr/>
        </p:nvSpPr>
        <p:spPr>
          <a:xfrm flipV="1">
            <a:off x="3678462" y="4616926"/>
            <a:ext cx="1885544" cy="1449972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3684434" y="1690972"/>
            <a:ext cx="1885544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9" name="Arrow: Right 38"/>
          <p:cNvSpPr/>
          <p:nvPr/>
        </p:nvSpPr>
        <p:spPr>
          <a:xfrm rot="19926997">
            <a:off x="5072345" y="3352172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1386174">
            <a:off x="5098998" y="4052811"/>
            <a:ext cx="371272" cy="304800"/>
          </a:xfrm>
          <a:prstGeom prst="rightArrow">
            <a:avLst>
              <a:gd name="adj1" fmla="val 50000"/>
              <a:gd name="adj2" fmla="val 43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2565969" y="2658733"/>
            <a:ext cx="2390622" cy="2475533"/>
            <a:chOff x="2766147" y="2591975"/>
            <a:chExt cx="2390622" cy="2475533"/>
          </a:xfrm>
        </p:grpSpPr>
        <p:sp>
          <p:nvSpPr>
            <p:cNvPr id="7" name="TextBox 6"/>
            <p:cNvSpPr txBox="1"/>
            <p:nvPr/>
          </p:nvSpPr>
          <p:spPr>
            <a:xfrm>
              <a:off x="2766147" y="2591975"/>
              <a:ext cx="2390622" cy="2475533"/>
            </a:xfrm>
            <a:prstGeom prst="roundRect">
              <a:avLst>
                <a:gd name="adj" fmla="val 7452"/>
              </a:avLst>
            </a:prstGeom>
            <a:solidFill>
              <a:srgbClr val="D3840F"/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7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Tech Module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98477" y="3184827"/>
              <a:ext cx="2125962" cy="806724"/>
            </a:xfrm>
            <a:prstGeom prst="roundRect">
              <a:avLst>
                <a:gd name="adj" fmla="val 7452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300" dirty="0"/>
                <a:t>Programming Fundamentals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98478" y="4104807"/>
              <a:ext cx="2125962" cy="825542"/>
            </a:xfrm>
            <a:prstGeom prst="roundRect">
              <a:avLst>
                <a:gd name="adj" fmla="val 7452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300" dirty="0"/>
                <a:t>Software Technologies</a:t>
              </a:r>
            </a:p>
          </p:txBody>
        </p:sp>
      </p:grpSp>
      <p:sp>
        <p:nvSpPr>
          <p:cNvPr id="44" name="Arrow: Bent 27"/>
          <p:cNvSpPr/>
          <p:nvPr/>
        </p:nvSpPr>
        <p:spPr>
          <a:xfrm flipV="1">
            <a:off x="1504534" y="2408915"/>
            <a:ext cx="1006240" cy="1672544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6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77796" y="1447800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677796" y="2735078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49778" y="4022356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MEAN</a:t>
            </a:r>
          </a:p>
          <a:p>
            <a:r>
              <a:rPr lang="en-US" dirty="0"/>
              <a:t>Stack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77796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163524" y="4076491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/>
              <a:t>Front</a:t>
            </a:r>
            <a:br>
              <a:rPr lang="en-US"/>
            </a:br>
            <a:r>
              <a:rPr lang="en-US"/>
              <a:t>End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465772" y="1447800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65772" y="2735078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110092" y="1447800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Web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110092" y="2735078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949778" y="5277224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Front</a:t>
            </a:r>
            <a:br>
              <a:rPr lang="en-US" dirty="0"/>
            </a:br>
            <a:r>
              <a:rPr lang="en-US" dirty="0"/>
              <a:t>End</a:t>
            </a:r>
          </a:p>
        </p:txBody>
      </p:sp>
      <p:sp>
        <p:nvSpPr>
          <p:cNvPr id="56" name="Arrow: Right 55"/>
          <p:cNvSpPr/>
          <p:nvPr/>
        </p:nvSpPr>
        <p:spPr>
          <a:xfrm>
            <a:off x="6974180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7" name="Arrow: Right 56"/>
          <p:cNvSpPr/>
          <p:nvPr/>
        </p:nvSpPr>
        <p:spPr>
          <a:xfrm>
            <a:off x="8600028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8" name="Arrow: Right 57"/>
          <p:cNvSpPr/>
          <p:nvPr/>
        </p:nvSpPr>
        <p:spPr>
          <a:xfrm>
            <a:off x="6974180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9" name="Arrow: Right 58"/>
          <p:cNvSpPr/>
          <p:nvPr/>
        </p:nvSpPr>
        <p:spPr>
          <a:xfrm>
            <a:off x="8600028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0" name="Arrow: Right 59"/>
          <p:cNvSpPr/>
          <p:nvPr/>
        </p:nvSpPr>
        <p:spPr>
          <a:xfrm>
            <a:off x="7405732" y="43663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1" name="Arrow: Right 60"/>
          <p:cNvSpPr/>
          <p:nvPr/>
        </p:nvSpPr>
        <p:spPr>
          <a:xfrm>
            <a:off x="7405732" y="56239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2" name="TextBox 61"/>
          <p:cNvSpPr txBox="1"/>
          <p:nvPr/>
        </p:nvSpPr>
        <p:spPr>
          <a:xfrm>
            <a:off x="10163524" y="5277224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3" name="Arrow: Right 62"/>
          <p:cNvSpPr/>
          <p:nvPr/>
        </p:nvSpPr>
        <p:spPr>
          <a:xfrm>
            <a:off x="9643732" y="56211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4" name="Arrow: Right 32"/>
          <p:cNvSpPr/>
          <p:nvPr/>
        </p:nvSpPr>
        <p:spPr>
          <a:xfrm>
            <a:off x="9634004" y="434988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5" name="TextBox 64"/>
          <p:cNvSpPr txBox="1"/>
          <p:nvPr/>
        </p:nvSpPr>
        <p:spPr>
          <a:xfrm>
            <a:off x="5687524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825747" y="1447800"/>
            <a:ext cx="95062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7" name="Arrow: Right 66"/>
          <p:cNvSpPr/>
          <p:nvPr/>
        </p:nvSpPr>
        <p:spPr>
          <a:xfrm>
            <a:off x="10315684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8" name="TextBox 67"/>
          <p:cNvSpPr txBox="1"/>
          <p:nvPr/>
        </p:nvSpPr>
        <p:spPr>
          <a:xfrm>
            <a:off x="10825747" y="2742366"/>
            <a:ext cx="950621" cy="983730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9" name="Arrow: Right 68"/>
          <p:cNvSpPr/>
          <p:nvPr/>
        </p:nvSpPr>
        <p:spPr>
          <a:xfrm>
            <a:off x="10315684" y="3085473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379412" y="1371600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C2A8F1-708F-45A1-B4C9-8D7556DAD555}"/>
              </a:ext>
            </a:extLst>
          </p:cNvPr>
          <p:cNvSpPr/>
          <p:nvPr/>
        </p:nvSpPr>
        <p:spPr>
          <a:xfrm>
            <a:off x="7194969" y="6372321"/>
            <a:ext cx="46906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https://softuni.bg/users/profile/curriculum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878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5" grpId="0" animBg="1"/>
      <p:bldP spid="39" grpId="0" animBg="1"/>
      <p:bldP spid="40" grpId="0" animBg="1"/>
      <p:bldP spid="37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3010</TotalTime>
  <Words>1177</Words>
  <Application>Microsoft Office PowerPoint</Application>
  <PresentationFormat>Custom</PresentationFormat>
  <Paragraphs>268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Programming Fundamentals</vt:lpstr>
      <vt:lpstr>Table of Contents</vt:lpstr>
      <vt:lpstr>SoftUni Diamond Partners</vt:lpstr>
      <vt:lpstr>SoftUni Diamond Partners</vt:lpstr>
      <vt:lpstr>Questions</vt:lpstr>
      <vt:lpstr>Tech Module @ SoftUni</vt:lpstr>
      <vt:lpstr>Tech Module: Goals</vt:lpstr>
      <vt:lpstr>Tech Module at SoftUni – Timeline</vt:lpstr>
      <vt:lpstr>Professions @ SoftUni</vt:lpstr>
      <vt:lpstr>Programming Fundamentals</vt:lpstr>
      <vt:lpstr>Programming Fundamentals – Course Program</vt:lpstr>
      <vt:lpstr>Programming Fundamentals – Course Program (2)</vt:lpstr>
      <vt:lpstr>The Trainers Team</vt:lpstr>
      <vt:lpstr>Trainers Team – Group 1</vt:lpstr>
      <vt:lpstr>Trainers Team – Group 1</vt:lpstr>
      <vt:lpstr>Trainers Team – Group 2</vt:lpstr>
      <vt:lpstr>Trainers Team – Group 2</vt:lpstr>
      <vt:lpstr>Programming Fundamentals: More Details </vt:lpstr>
      <vt:lpstr>Training Duration – Programming Fundamentals</vt:lpstr>
      <vt:lpstr>Why English?</vt:lpstr>
      <vt:lpstr>Learn to Search in Internet &amp; Find Solutions!</vt:lpstr>
      <vt:lpstr>Programming Fundamentals</vt:lpstr>
      <vt:lpstr>Scoring System for “Programming Fundamentals”</vt:lpstr>
      <vt:lpstr>Programming Fundamentals Exam</vt:lpstr>
      <vt:lpstr>Homework Assignments</vt:lpstr>
      <vt:lpstr>Resources</vt:lpstr>
      <vt:lpstr>Your RFID Chip</vt:lpstr>
      <vt:lpstr>PF Course Web Site, Forum and FB Group</vt:lpstr>
      <vt:lpstr>The Prog. Fundamentals Slides and Videos</vt:lpstr>
      <vt:lpstr>The Free C# Fundamentals Textbook</vt:lpstr>
      <vt:lpstr>Software University Learning System (SULS)</vt:lpstr>
      <vt:lpstr>Required Software</vt:lpstr>
      <vt:lpstr>Summary</vt:lpstr>
      <vt:lpstr>Programming Fundamentals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  – Course Introduction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Alen Paunov</cp:lastModifiedBy>
  <cp:revision>186</cp:revision>
  <dcterms:created xsi:type="dcterms:W3CDTF">2014-01-02T17:00:34Z</dcterms:created>
  <dcterms:modified xsi:type="dcterms:W3CDTF">2018-05-14T08:58:26Z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